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media/image77.jpg" ContentType="image/gif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87" r:id="rId10"/>
    <p:sldId id="288" r:id="rId11"/>
    <p:sldId id="265" r:id="rId12"/>
    <p:sldId id="283" r:id="rId13"/>
    <p:sldId id="266" r:id="rId14"/>
    <p:sldId id="267" r:id="rId15"/>
    <p:sldId id="268" r:id="rId16"/>
    <p:sldId id="269" r:id="rId17"/>
    <p:sldId id="272" r:id="rId18"/>
    <p:sldId id="270" r:id="rId19"/>
    <p:sldId id="273" r:id="rId20"/>
    <p:sldId id="271" r:id="rId21"/>
    <p:sldId id="274" r:id="rId22"/>
    <p:sldId id="275" r:id="rId23"/>
    <p:sldId id="277" r:id="rId24"/>
    <p:sldId id="278" r:id="rId25"/>
    <p:sldId id="279" r:id="rId26"/>
    <p:sldId id="280" r:id="rId27"/>
    <p:sldId id="284" r:id="rId28"/>
    <p:sldId id="285" r:id="rId29"/>
    <p:sldId id="286" r:id="rId30"/>
    <p:sldId id="282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0UPoQ2Pt1+ieBmDHPPGMSA==" hashData="8eGfGlSI/j3fnNFZJ38vN8rPTYo="/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30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20" y="-8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61461-3FE6-4ED4-874C-037EC155EEBE}" type="datetimeFigureOut">
              <a:rPr lang="ru-RU" smtClean="0"/>
              <a:t>10.04.2018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FCA51-DBE0-46B9-AD95-54EE0A16586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2571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FCA51-DBE0-46B9-AD95-54EE0A165867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935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FCA51-DBE0-46B9-AD95-54EE0A16586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869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FCA51-DBE0-46B9-AD95-54EE0A16586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18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FCA51-DBE0-46B9-AD95-54EE0A165867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154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FCA51-DBE0-46B9-AD95-54EE0A165867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85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FCA51-DBE0-46B9-AD95-54EE0A165867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37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FCA51-DBE0-46B9-AD95-54EE0A165867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348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FCA51-DBE0-46B9-AD95-54EE0A165867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8116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FCA51-DBE0-46B9-AD95-54EE0A165867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66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FCA51-DBE0-46B9-AD95-54EE0A165867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5504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FCA51-DBE0-46B9-AD95-54EE0A165867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412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FCA51-DBE0-46B9-AD95-54EE0A16586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7304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FCA51-DBE0-46B9-AD95-54EE0A165867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94596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FCA51-DBE0-46B9-AD95-54EE0A165867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5852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FCA51-DBE0-46B9-AD95-54EE0A165867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8912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FCA51-DBE0-46B9-AD95-54EE0A165867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24604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FCA51-DBE0-46B9-AD95-54EE0A165867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7002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FCA51-DBE0-46B9-AD95-54EE0A165867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8303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FCA51-DBE0-46B9-AD95-54EE0A165867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585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FCA51-DBE0-46B9-AD95-54EE0A165867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553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FCA51-DBE0-46B9-AD95-54EE0A165867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56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FCA51-DBE0-46B9-AD95-54EE0A16586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445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FCA51-DBE0-46B9-AD95-54EE0A16586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965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FCA51-DBE0-46B9-AD95-54EE0A16586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173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FCA51-DBE0-46B9-AD95-54EE0A16586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368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FCA51-DBE0-46B9-AD95-54EE0A16586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910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FCA51-DBE0-46B9-AD95-54EE0A16586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575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7A77-C4FF-4925-AE4B-AEB560559F4B}" type="datetimeFigureOut">
              <a:rPr lang="ru-RU" smtClean="0"/>
              <a:t>10.04.2018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5EC-ADEA-49B0-8977-5244BB5C96F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69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7A77-C4FF-4925-AE4B-AEB560559F4B}" type="datetimeFigureOut">
              <a:rPr lang="ru-RU" smtClean="0"/>
              <a:t>10.04.2018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5EC-ADEA-49B0-8977-5244BB5C96F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55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7A77-C4FF-4925-AE4B-AEB560559F4B}" type="datetimeFigureOut">
              <a:rPr lang="ru-RU" smtClean="0"/>
              <a:t>10.04.2018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5EC-ADEA-49B0-8977-5244BB5C96F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68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7A77-C4FF-4925-AE4B-AEB560559F4B}" type="datetimeFigureOut">
              <a:rPr lang="ru-RU" smtClean="0"/>
              <a:t>10.04.2018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5EC-ADEA-49B0-8977-5244BB5C96F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862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7A77-C4FF-4925-AE4B-AEB560559F4B}" type="datetimeFigureOut">
              <a:rPr lang="ru-RU" smtClean="0"/>
              <a:t>10.04.2018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5EC-ADEA-49B0-8977-5244BB5C96F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519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7A77-C4FF-4925-AE4B-AEB560559F4B}" type="datetimeFigureOut">
              <a:rPr lang="ru-RU" smtClean="0"/>
              <a:t>10.04.2018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5EC-ADEA-49B0-8977-5244BB5C96F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75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7A77-C4FF-4925-AE4B-AEB560559F4B}" type="datetimeFigureOut">
              <a:rPr lang="ru-RU" smtClean="0"/>
              <a:t>10.04.2018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5EC-ADEA-49B0-8977-5244BB5C96F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691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7A77-C4FF-4925-AE4B-AEB560559F4B}" type="datetimeFigureOut">
              <a:rPr lang="ru-RU" smtClean="0"/>
              <a:t>10.04.2018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5EC-ADEA-49B0-8977-5244BB5C96F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808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7A77-C4FF-4925-AE4B-AEB560559F4B}" type="datetimeFigureOut">
              <a:rPr lang="ru-RU" smtClean="0"/>
              <a:t>10.04.2018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5EC-ADEA-49B0-8977-5244BB5C96F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30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7A77-C4FF-4925-AE4B-AEB560559F4B}" type="datetimeFigureOut">
              <a:rPr lang="ru-RU" smtClean="0"/>
              <a:t>10.04.2018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5EC-ADEA-49B0-8977-5244BB5C96F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00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7A77-C4FF-4925-AE4B-AEB560559F4B}" type="datetimeFigureOut">
              <a:rPr lang="ru-RU" smtClean="0"/>
              <a:t>10.04.2018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75EC-ADEA-49B0-8977-5244BB5C96F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44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A7A77-C4FF-4925-AE4B-AEB560559F4B}" type="datetimeFigureOut">
              <a:rPr lang="ru-RU" smtClean="0"/>
              <a:t>10.04.2018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E75EC-ADEA-49B0-8977-5244BB5C96F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04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8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8.pn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g"/><Relationship Id="rId9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3.jp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8.xml"/><Relationship Id="rId18" Type="http://schemas.openxmlformats.org/officeDocument/2006/relationships/slide" Target="slide23.xml"/><Relationship Id="rId3" Type="http://schemas.openxmlformats.org/officeDocument/2006/relationships/slide" Target="slide3.xml"/><Relationship Id="rId21" Type="http://schemas.openxmlformats.org/officeDocument/2006/relationships/slide" Target="slide26.xml"/><Relationship Id="rId7" Type="http://schemas.openxmlformats.org/officeDocument/2006/relationships/slide" Target="slide8.xml"/><Relationship Id="rId12" Type="http://schemas.openxmlformats.org/officeDocument/2006/relationships/slide" Target="slide17.xml"/><Relationship Id="rId17" Type="http://schemas.openxmlformats.org/officeDocument/2006/relationships/slide" Target="slide22.xml"/><Relationship Id="rId2" Type="http://schemas.openxmlformats.org/officeDocument/2006/relationships/image" Target="../media/image2.jpeg"/><Relationship Id="rId16" Type="http://schemas.openxmlformats.org/officeDocument/2006/relationships/slide" Target="slide21.xml"/><Relationship Id="rId20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6.xml"/><Relationship Id="rId5" Type="http://schemas.openxmlformats.org/officeDocument/2006/relationships/slide" Target="slide6.xml"/><Relationship Id="rId15" Type="http://schemas.openxmlformats.org/officeDocument/2006/relationships/slide" Target="slide20.xml"/><Relationship Id="rId10" Type="http://schemas.openxmlformats.org/officeDocument/2006/relationships/slide" Target="slide14.xml"/><Relationship Id="rId19" Type="http://schemas.openxmlformats.org/officeDocument/2006/relationships/slide" Target="slide24.xml"/><Relationship Id="rId4" Type="http://schemas.openxmlformats.org/officeDocument/2006/relationships/slide" Target="slide4.xml"/><Relationship Id="rId9" Type="http://schemas.openxmlformats.org/officeDocument/2006/relationships/slide" Target="slide13.xml"/><Relationship Id="rId1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1.jpeg"/><Relationship Id="rId4" Type="http://schemas.openxmlformats.org/officeDocument/2006/relationships/image" Target="../media/image6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g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YNOCc-rB9tA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s://www.youtube.com/watch?v=WqsVXFUVIu4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s-svkkLfHIQ" TargetMode="External"/><Relationship Id="rId11" Type="http://schemas.openxmlformats.org/officeDocument/2006/relationships/image" Target="../media/image77.jpg"/><Relationship Id="rId5" Type="http://schemas.openxmlformats.org/officeDocument/2006/relationships/hyperlink" Target="https://www.youtube.com/watch?v=cWzPkH6_YOE" TargetMode="External"/><Relationship Id="rId10" Type="http://schemas.openxmlformats.org/officeDocument/2006/relationships/hyperlink" Target="https://www.youtube.com/watch?v=eGJhuR-CgJE" TargetMode="External"/><Relationship Id="rId4" Type="http://schemas.openxmlformats.org/officeDocument/2006/relationships/hyperlink" Target="https://www.youtube.com/watch?v=2PmowNbTwjM" TargetMode="External"/><Relationship Id="rId9" Type="http://schemas.openxmlformats.org/officeDocument/2006/relationships/hyperlink" Target="https://www.youtube.com/watch?v=6JVBGRLhFEI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.jp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65444"/>
            <a:ext cx="12192000" cy="68460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927239"/>
            <a:ext cx="12192000" cy="930887"/>
          </a:xfr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30-я параллель древних цивилизаций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88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56"/>
            <a:ext cx="12192000" cy="688535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55161"/>
            <a:ext cx="12192000" cy="670961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30-я параллель. Линии Богов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4780" y="5125453"/>
            <a:ext cx="5777112" cy="161332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 пирамид невероятно интересна. Над ней можно думать и размышлять бесконечно, недаром ученые тратят всю свою жизнь на изучение этой темы и попытки приблизиться к разгадке. Ни одна из приведенных теорий не является до конца реальной – к каждой из них всегда будут вопросы, но также каждая из них дает нам невероятную пищу для размышлений.</a:t>
            </a: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456073" y="896807"/>
            <a:ext cx="5279853" cy="67096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Египетские пирамиды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35" y="2987129"/>
            <a:ext cx="3633381" cy="190172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451182" y="1751960"/>
            <a:ext cx="5610710" cy="9919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верующие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богов и духовную силу, убеждены, что пирамиды 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 рук святых,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почитали в Древнем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Египте. Они уверены, что именно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энергия создавала силу, которая способна была двигать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горы.</a:t>
            </a: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40297" y="2985713"/>
            <a:ext cx="3455052" cy="1880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вот теория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высокоразвитой цивилизации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принимается мировой общественностью за официальную, но она единственная имеет хоть малейшее научное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объяснение. Может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 времена египтяне обладали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высокоразвитой техникой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и помогла им создать сегодняшнее чудо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света.</a:t>
            </a: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21591" y="5414211"/>
            <a:ext cx="5610710" cy="11687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сторонники того, что это дело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внеземных цивилизаций 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инопланетян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Эзотерики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всему миру уверены, что пирамиды были построены задолго до возникновения египетской цивилизации атлантами 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наполовину людьми, наполовину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богами.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35" y="1001974"/>
            <a:ext cx="774033" cy="8772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262" y="2099450"/>
            <a:ext cx="3542875" cy="240069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373" y="2247949"/>
            <a:ext cx="774033" cy="87723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8235" y="4701791"/>
            <a:ext cx="774033" cy="87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54"/>
            <a:ext cx="12192000" cy="688535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55161"/>
            <a:ext cx="12192000" cy="670961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30-я параллель. Линии Богов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0762" y="1690688"/>
            <a:ext cx="5009131" cy="22253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Бермудский треугольник — район в Атлантическом океане, в котором якобы происходят таинственные исчезновения морских и воздушных судов. Район ограничен линиями, соединяющими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Флориду, Бермудские острова и Пуэрто-Рико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(Аналогичный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«треугольник»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Тихом океане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Дьявольским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исчезновений, сообщается об исправных судах, брошенных экипажем, и о других необычных явлениях, таких как мгновенные перемещения в пространстве, аномалии со временем и т.п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276099" y="924879"/>
            <a:ext cx="5639801" cy="67096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Бермудский треугольник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73579" y="5597126"/>
            <a:ext cx="6755715" cy="10494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известным случаем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упоминаемым в связи с Бермудским треугольником, является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исчезновение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звена из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пяти бомбардировщиков-торпедоносцев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Эвенджер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Эти самолеты 5 декабря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1945 года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взлетели с базы военно-морских сил США в Форт-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Лодердейле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назад не вернулись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Их обломки не были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найдены.</a:t>
            </a: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481" y="5781634"/>
            <a:ext cx="774033" cy="8772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992" y="1897037"/>
            <a:ext cx="4829100" cy="272917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16" y="4096964"/>
            <a:ext cx="3760669" cy="250383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4724430" y="4170266"/>
            <a:ext cx="1892969" cy="12277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Куше, Л. Д.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Бермудский треугольник : мифы и реальность / Л. Д. Куше ; пер. с англ. К.И. </a:t>
            </a:r>
            <a:r>
              <a:rPr lang="ru-RU" sz="1100" dirty="0" err="1">
                <a:solidFill>
                  <a:schemeClr val="tx1"/>
                </a:solidFill>
              </a:rPr>
              <a:t>Телятникова</a:t>
            </a:r>
            <a:r>
              <a:rPr lang="ru-RU" sz="1100" dirty="0">
                <a:solidFill>
                  <a:schemeClr val="tx1"/>
                </a:solidFill>
              </a:rPr>
              <a:t>. - Москва : Прогресс, 1983. - 351 с. : ил.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089" y="1999204"/>
            <a:ext cx="1275379" cy="191685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525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54"/>
            <a:ext cx="12192000" cy="688535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55161"/>
            <a:ext cx="12192000" cy="670961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30-я параллель. Линии Богов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0762" y="1690688"/>
            <a:ext cx="5009131" cy="19424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Аномалии происходят не только в Бермудском треугольнике.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Море Дьявола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так японские рыбаки окрестили тихоокеанские воды вокруг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острова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Миякедзима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128 км к югу от Токио), расположенные в северной части Филиппинского моря. Исследователи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паранормальной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активности сближают эту зону с Бермудским треугольником по той причине, что в ней загадочным образом исчезают корабли 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самолеты.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276099" y="924879"/>
            <a:ext cx="5639801" cy="67096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Бермудский треугольник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05537" y="4283242"/>
            <a:ext cx="3723757" cy="23018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1872 году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судно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"Мария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Целеста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вышло из Статен-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Айленд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Нью-Йорк, в порт Генуя, Италия. На судне кроме капитана и команды в 7 человек была жена капитана и его двухлетняя дочь. Судно было обнаружено спустя 4 недели,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экипажа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этом провизия, личные вещи, деньги и драгоценности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остались нетронутыми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 расположение вещей свидетельствовало о том, что судно не попадало в сильный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шторм.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879" y="1800652"/>
            <a:ext cx="5223451" cy="232376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2304" y="3534651"/>
            <a:ext cx="774033" cy="87723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14632" y="3973270"/>
            <a:ext cx="2761467" cy="2611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Кто-то считает причиной загадочных историй  город на дне Бермудского треугольника, который многие и называют «той самой затонувшей Атлантидой», кто-то приписывает это все инопланетным кораблям, а кто-то просто считает, что это всего лишь погодные явления сильных тропических циклонов.</a:t>
            </a: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9092" y="3345902"/>
            <a:ext cx="774033" cy="8772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6833" y="4362270"/>
            <a:ext cx="4139788" cy="212634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8383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54"/>
            <a:ext cx="12192000" cy="688535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55161"/>
            <a:ext cx="12192000" cy="670961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Взгляд в глубь тысячелетий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12104" y="1165672"/>
            <a:ext cx="3814512" cy="25333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 о известных и мистических сооружениях находящихся на 30-ой параллели, нельзя не окунуться в истории и находки о загадочных цивилизациях. Отталкиваясь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определения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А.Фергюсона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попробуем выяснить, какие самые древние цивилизации нашей планеты известны историкам, а также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узнаем,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они были образованы, чего достигли и как стали частью истории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Древнего мира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51473" y="5570621"/>
            <a:ext cx="7125216" cy="9610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мнению философа и социолога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Фергюсона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цивилизацией можно назвать стадию общественного развития, характеризующуюся наличием социальных классов, письменности, городов, развитием ремесел и земледелия, и – главное – рационализацией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мышления.</a:t>
            </a: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194" y="1208637"/>
            <a:ext cx="5621735" cy="31722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Прямоугольник 8"/>
          <p:cNvSpPr/>
          <p:nvPr/>
        </p:nvSpPr>
        <p:spPr>
          <a:xfrm>
            <a:off x="122293" y="3594980"/>
            <a:ext cx="1974209" cy="10551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err="1">
                <a:solidFill>
                  <a:schemeClr val="tx1"/>
                </a:solidFill>
              </a:rPr>
              <a:t>Танасенко</a:t>
            </a:r>
            <a:r>
              <a:rPr lang="ru-RU" sz="1100" dirty="0">
                <a:solidFill>
                  <a:schemeClr val="tx1"/>
                </a:solidFill>
              </a:rPr>
              <a:t>, В.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Неразгаданные тайны погибших цивилизаций / В. </a:t>
            </a:r>
            <a:r>
              <a:rPr lang="ru-RU" sz="1100" dirty="0" err="1">
                <a:solidFill>
                  <a:schemeClr val="tx1"/>
                </a:solidFill>
              </a:rPr>
              <a:t>Танасенко</a:t>
            </a:r>
            <a:r>
              <a:rPr lang="ru-RU" sz="1100" dirty="0">
                <a:solidFill>
                  <a:schemeClr val="tx1"/>
                </a:solidFill>
              </a:rPr>
              <a:t>. – Москва : Быстров, 2003. - 382 с. : ил.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988" y="1225606"/>
            <a:ext cx="1409994" cy="222465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sp>
        <p:nvSpPr>
          <p:cNvPr id="10" name="Прямоугольник 9"/>
          <p:cNvSpPr/>
          <p:nvPr/>
        </p:nvSpPr>
        <p:spPr>
          <a:xfrm>
            <a:off x="8417420" y="5053263"/>
            <a:ext cx="1985210" cy="10347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100 великих городов древности / [авт.-сост. Н. Н. Непомнящий]. - Москва : Вече, 2015. - 318 с. : ил. – (Популярная коллекция "100 великих").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0024" y="4315730"/>
            <a:ext cx="1436680" cy="2215959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293" y="5409206"/>
            <a:ext cx="774033" cy="8772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7592">
            <a:off x="5347929" y="3465742"/>
            <a:ext cx="2933377" cy="1830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714" y="2849758"/>
            <a:ext cx="2438400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6838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54"/>
            <a:ext cx="12192000" cy="688535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55161"/>
            <a:ext cx="12192000" cy="670961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Взгляд в глубь тысячелетий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02269" y="1914396"/>
            <a:ext cx="4003339" cy="6489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древняя цивилизация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Шумеры.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зарождения: между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и III тысячелетием до н.э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48200" y="926122"/>
            <a:ext cx="2895599" cy="67096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Шумеры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44" y="1823505"/>
            <a:ext cx="6966434" cy="348321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2863691" y="4998243"/>
            <a:ext cx="4351406" cy="2948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Графическая реконструкция шумерского города</a:t>
            </a:r>
          </a:p>
          <a:p>
            <a:pPr algn="just"/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61547" y="5439540"/>
            <a:ext cx="6754227" cy="10496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читается, что именно шумерская цивилизация стала основой для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последующих.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видом деятельности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сельского хозяйства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Однако основной отличительной чертой шумеров стало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клинописание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269" y="3079263"/>
            <a:ext cx="4003340" cy="184439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832809" y="5650843"/>
            <a:ext cx="2815391" cy="809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Майорова, Н. О.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Путешествие в Древний Шумер / Наталья Майорова. - Москва : Белый город, 2009. - 31 с. : ил. - (Читаем сами. История).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65" y="4438614"/>
            <a:ext cx="1558574" cy="205055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6922" y="992608"/>
            <a:ext cx="774033" cy="87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54"/>
            <a:ext cx="12192000" cy="688535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55161"/>
            <a:ext cx="12192000" cy="670961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Взгляд в глубь тысячелетий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48200" y="926122"/>
            <a:ext cx="2895599" cy="67096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Шумеры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49716" y="4450476"/>
            <a:ext cx="5289868" cy="21367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исторические данные можно с полной уверенностью считать, что шумеры уже в те далекие времена обладали полными знаниями и навыками добычи,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выплавляли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медь и прекрасно осознавали, что такое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колесо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Доподлинно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 что этот народ обладал знаниями 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гелиоцентрической системе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мира, знал 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круге зодиака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владел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шестидесятеричной системой счисления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(его отголоски дошли до нас в циферблате часов и разделении года на сезоны и месяцы) и вел историческую хронику.</a:t>
            </a: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21349" y="2045369"/>
            <a:ext cx="1795171" cy="15815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XXIV веке до н.э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шумерская цивилизация была завоевана 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поглощена Вавилонским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царством.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2797" y="4391522"/>
            <a:ext cx="4008334" cy="225468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88" y="1597083"/>
            <a:ext cx="4242312" cy="263629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305625" y="5412011"/>
            <a:ext cx="1902097" cy="10414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Шумеры приплыли в Месопотамию с острова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Дальмун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758" y="2602486"/>
            <a:ext cx="774033" cy="8772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430878"/>
            <a:ext cx="774033" cy="8772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1474" y="1263847"/>
            <a:ext cx="3738432" cy="264961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6933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54"/>
            <a:ext cx="12192000" cy="688535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55161"/>
            <a:ext cx="12192000" cy="670961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Взгляд в глубь тысячелетий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48200" y="926122"/>
            <a:ext cx="2895599" cy="67096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Ацтеки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4603" y="1821751"/>
            <a:ext cx="8919713" cy="1724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Древнейшая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цивилизация, просуществовавшая с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XIV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Сами ацтеки согласно легендам выходцы из гигантских пещер, получившие свое название в честь таинственного места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Ацтлан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Культура ацтеков сохранилась и по нынешний день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ювелирных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украшениях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статуях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различных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гончарстве и архитектуре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Помимо этого ацтеки считались отличными литераторами. Но самым интересным наследием ацтеков считаются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календаря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объединяются 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 летний цикл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Один из календарей был солнечным. В нем насчитывалось 18 месяцев, в каждом из которых было по 20 дней. Второй – ритуальный календарь, насчитывал 260 дней. Считается, что именно благодаря тому календарю ацтеки предсказывали судьбу.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71199" y="5317736"/>
            <a:ext cx="5331780" cy="13304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отметить наличие продвинутой системы записи и хранения данных: налоговой, исторической, религиозной и другой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документации.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Мужчинам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народа была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полигамность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бедные семьи продавали детей в рабство, и это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считалось нормальным.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05" y="3756752"/>
            <a:ext cx="5000598" cy="278716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9333704" y="1115412"/>
            <a:ext cx="1626131" cy="11505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>
              <a:solidFill>
                <a:schemeClr val="tx1"/>
              </a:solidFill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Деревянко</a:t>
            </a:r>
            <a:r>
              <a:rPr lang="ru-RU" sz="1100" dirty="0">
                <a:solidFill>
                  <a:schemeClr val="tx1"/>
                </a:solidFill>
              </a:rPr>
              <a:t>, А. П.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Ожившие древности : рассказы археолога / А. П. Деревянко. - Москва : Молодая гвардия, 1986. - 238 с. : ил. – (Эврика). </a:t>
            </a:r>
          </a:p>
          <a:p>
            <a:r>
              <a:rPr lang="ru-RU" sz="1050" dirty="0" smtClean="0">
                <a:solidFill>
                  <a:schemeClr val="tx1"/>
                </a:solidFill>
              </a:rPr>
              <a:t>. </a:t>
            </a:r>
            <a:endParaRPr lang="ru-RU" sz="105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0295" y="1759319"/>
            <a:ext cx="1186321" cy="1878789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4234" y="3905355"/>
            <a:ext cx="774033" cy="87723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471198" y="3834412"/>
            <a:ext cx="5331781" cy="11946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Ацтеки увлекались спортом и творчеством, например, известны они своими скульптурами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гончарством. Историки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считают, что эта древняя цивилизация исчезла не из-за многочисленных войн, а из-за оспы, которая унесла жизнь больше 20 млн.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</a:t>
            </a:r>
            <a:endParaRPr lang="ru-RU" sz="7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4234" y="5381677"/>
            <a:ext cx="774033" cy="87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3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54"/>
            <a:ext cx="12192000" cy="688535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55161"/>
            <a:ext cx="12192000" cy="670961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Взгляд в глубь тысячелетий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48200" y="926122"/>
            <a:ext cx="2895599" cy="67096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Лемурия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02157" y="4939617"/>
            <a:ext cx="8683284" cy="16854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эпосе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Тибета, Индии и Полинезии можно найти упоминания о древней цивилизации, именуемой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Лемурия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Согласно легендам, около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тысяч лет назад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воды Индийского океана омывали материк, населенный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змееголовыми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протолюдьми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середине XIX века ученые предположили, что остров Мадагаскар может являться частью затонувшего континента. Более поздние исследования показали, что около 60 миллионов лет назад Мадагаскар был частью полуострова Индостан – возможно, никакой загадки нет, и пресловутая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Лемурия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часть Индостанской плиты, ранее отделенной от Азиатского континента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996" y="1937279"/>
            <a:ext cx="5551069" cy="245256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9786172" y="3515791"/>
            <a:ext cx="2147143" cy="12841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Прокопенко, И. С.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Тайны древних цивилизаций / Игорь Прокопенко. – Москва : </a:t>
            </a:r>
            <a:r>
              <a:rPr lang="ru-RU" sz="1100" dirty="0" err="1">
                <a:solidFill>
                  <a:schemeClr val="tx1"/>
                </a:solidFill>
              </a:rPr>
              <a:t>Эксмо</a:t>
            </a:r>
            <a:r>
              <a:rPr lang="ru-RU" sz="1100" dirty="0">
                <a:solidFill>
                  <a:schemeClr val="tx1"/>
                </a:solidFill>
              </a:rPr>
              <a:t>, 2016. - 509 с. : ил. - (Военная тайна с Игорем Прокопенко. Коллекция</a:t>
            </a:r>
            <a:r>
              <a:rPr lang="ru-RU" sz="1100" dirty="0" smtClean="0">
                <a:solidFill>
                  <a:schemeClr val="tx1"/>
                </a:solidFill>
              </a:rPr>
              <a:t>).. 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5593" y="1125489"/>
            <a:ext cx="1448300" cy="2190935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35" y="1165344"/>
            <a:ext cx="2943726" cy="220779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86" y="3484605"/>
            <a:ext cx="2159523" cy="134354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08" y="5015565"/>
            <a:ext cx="2549305" cy="153356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95110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54"/>
            <a:ext cx="12192000" cy="688535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55161"/>
            <a:ext cx="12192000" cy="670961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Взгляд в глубь тысячелетий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48200" y="917942"/>
            <a:ext cx="2895599" cy="67096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Атлантида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13362" y="5074783"/>
            <a:ext cx="5978973" cy="15053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Цивилизация,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затонувшая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результате сильнейшего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землетрясения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сей день, ученые пытаются раскрыть тайну затонувшего острова, но все тщетно, до сих пор не обнаружено, ни подтверждений, ни опровержений ее существования.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Единственное,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известно об Атлантиде, и то заметьте в записках Платона, что существовала она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тыс. лет назад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находилась на островах неподалеку с Гибралтарским проливом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232" y="3620410"/>
            <a:ext cx="5172466" cy="297459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8515789" y="3116970"/>
            <a:ext cx="1736559" cy="12841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Войцеховский, А. И.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Загадки Атлантиды / </a:t>
            </a:r>
            <a:r>
              <a:rPr lang="ru-RU" sz="1100" dirty="0" err="1">
                <a:solidFill>
                  <a:schemeClr val="tx1"/>
                </a:solidFill>
              </a:rPr>
              <a:t>Алим</a:t>
            </a:r>
            <a:r>
              <a:rPr lang="ru-RU" sz="1100" dirty="0">
                <a:solidFill>
                  <a:schemeClr val="tx1"/>
                </a:solidFill>
              </a:rPr>
              <a:t> Войцеховский. - Москва : Вече, 2012. - 351 с. - (Великие тайны истории).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6951" y="1938525"/>
            <a:ext cx="1584960" cy="239268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sp>
        <p:nvSpPr>
          <p:cNvPr id="11" name="Прямоугольник 10"/>
          <p:cNvSpPr/>
          <p:nvPr/>
        </p:nvSpPr>
        <p:spPr>
          <a:xfrm>
            <a:off x="7834834" y="1629696"/>
            <a:ext cx="1736559" cy="12841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err="1">
                <a:solidFill>
                  <a:schemeClr val="tx1"/>
                </a:solidFill>
              </a:rPr>
              <a:t>Зайдлер</a:t>
            </a:r>
            <a:r>
              <a:rPr lang="ru-RU" sz="1100" dirty="0">
                <a:solidFill>
                  <a:schemeClr val="tx1"/>
                </a:solidFill>
              </a:rPr>
              <a:t>, Л.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Атлантида. Великая катастрофа / Л. </a:t>
            </a:r>
            <a:r>
              <a:rPr lang="ru-RU" sz="1100" dirty="0" err="1">
                <a:solidFill>
                  <a:schemeClr val="tx1"/>
                </a:solidFill>
              </a:rPr>
              <a:t>Зайдлер</a:t>
            </a:r>
            <a:r>
              <a:rPr lang="ru-RU" sz="1100" dirty="0">
                <a:solidFill>
                  <a:schemeClr val="tx1"/>
                </a:solidFill>
              </a:rPr>
              <a:t>. - Москва : Вече, 2005. - 359 с. : ил. - (</a:t>
            </a:r>
            <a:r>
              <a:rPr lang="ru-RU" sz="1100" dirty="0" err="1">
                <a:solidFill>
                  <a:schemeClr val="tx1"/>
                </a:solidFill>
              </a:rPr>
              <a:t>Мегапроект</a:t>
            </a:r>
            <a:r>
              <a:rPr lang="ru-RU" sz="1100" dirty="0">
                <a:solidFill>
                  <a:schemeClr val="tx1"/>
                </a:solidFill>
              </a:rPr>
              <a:t> - </a:t>
            </a:r>
            <a:r>
              <a:rPr lang="ru-RU" sz="1100" dirty="0" err="1">
                <a:solidFill>
                  <a:schemeClr val="tx1"/>
                </a:solidFill>
              </a:rPr>
              <a:t>Terra</a:t>
            </a: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err="1">
                <a:solidFill>
                  <a:schemeClr val="tx1"/>
                </a:solidFill>
              </a:rPr>
              <a:t>inkognita</a:t>
            </a:r>
            <a:r>
              <a:rPr lang="ru-RU" sz="1100" dirty="0">
                <a:solidFill>
                  <a:schemeClr val="tx1"/>
                </a:solidFill>
              </a:rPr>
              <a:t>). </a:t>
            </a:r>
            <a:r>
              <a:rPr lang="ru-RU" sz="1050" dirty="0" smtClean="0">
                <a:solidFill>
                  <a:schemeClr val="tx1"/>
                </a:solidFill>
              </a:rPr>
              <a:t> </a:t>
            </a:r>
            <a:endParaRPr lang="ru-RU" sz="105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5316" y="2053457"/>
            <a:ext cx="1564915" cy="2374081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66" y="937883"/>
            <a:ext cx="774033" cy="87723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12611" y="1938525"/>
            <a:ext cx="5639716" cy="141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Физиология атлантов сильно отличалась от физиологии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Homo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sapiens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Они были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гигантского роста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их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светло-голубого цвета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силой они не уступали Гераклу.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жизни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атлантов в среднем составляла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 лет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могли контролировать погоду, предотвращать стихийные бедствия, управлять структурой времени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пространства.</a:t>
            </a: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76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8535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55161"/>
            <a:ext cx="12192000" cy="670961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Взгляд в глубь тысячелетий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48200" y="926122"/>
            <a:ext cx="2895599" cy="67096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Гиперборея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01589" y="1800653"/>
            <a:ext cx="5337995" cy="47866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один загадочный северный материк, жителям которого приписывают создание древнейшей славянской цивилизации. Указание на Гиперборею очень часто встречается в древнегреческой мифологии, но все-таки подавляющее большинство исследователей склоняются к псевдоисторическому характеру этой локации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веке до н.э. 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стране Гиперборея упоминает в своих работах древнегреческий поэт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Гесод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чуть позже в своих исторических записях говорит о ней и Геродот. Оба они утверждают, что населяли Гиперборею исключительно трудолюбивые и очень умные люди. Есть упоминания, что даже сам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Апполон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полюбил эту страну и всячески покровительствовал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античным источникам на территории данной местности царил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субтропический климат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именно эти условия сделали ее любимицей всех художников и архитекторов тех времен. По сей день, загадка исчезновения этой страны остается до конца не разгаданной, однако существуют предположения, что жители Гипербореи вынуждены были покинуть свои земли из-за резко изменившегося климата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6069" y="4476051"/>
            <a:ext cx="1926028" cy="20210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гипотеза, что древние гиперборейцы были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20 тыс. лет назад произошла великая битва с жителями Атлантиды, в результате которой образовался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Урал.</a:t>
            </a:r>
            <a:endParaRPr lang="ru-RU" sz="1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00" y="1438236"/>
            <a:ext cx="4518828" cy="252570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316" y="2284537"/>
            <a:ext cx="4083691" cy="282888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8722" y="5405135"/>
            <a:ext cx="774033" cy="87723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058546" y="5405135"/>
            <a:ext cx="3431461" cy="1153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Гипербореи был одаренным и всячески проявлял себя творчески. Люди там были сказочным народом, вечно юные, никогда не болели и наслаждались счастливой жизнью.</a:t>
            </a:r>
            <a:endParaRPr lang="ru-RU" sz="1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0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978316"/>
          </a:xfrm>
        </p:spPr>
      </p:pic>
      <p:sp>
        <p:nvSpPr>
          <p:cNvPr id="3" name="Скругленный прямоугольник 2"/>
          <p:cNvSpPr/>
          <p:nvPr/>
        </p:nvSpPr>
        <p:spPr>
          <a:xfrm>
            <a:off x="1210868" y="365125"/>
            <a:ext cx="9733859" cy="24366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Уважаемые читатели!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Интеллект-центр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Центральной городской библиотеки им. Л.Н. Толстого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предлагает вашему вниманию виртуальную выставку </a:t>
            </a:r>
          </a:p>
          <a:p>
            <a:pPr algn="ctr"/>
            <a:r>
              <a:rPr lang="ru-RU" sz="2400" b="1" u="sng" dirty="0" smtClean="0">
                <a:solidFill>
                  <a:srgbClr val="C00000"/>
                </a:solidFill>
              </a:rPr>
              <a:t>«30-я параллель древних цивилизаций», 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</a:rPr>
              <a:t>которая откроет завесу </a:t>
            </a:r>
            <a:r>
              <a:rPr lang="ru-RU" sz="2000" dirty="0" smtClean="0">
                <a:solidFill>
                  <a:srgbClr val="C00000"/>
                </a:solidFill>
              </a:rPr>
              <a:t>тайны </a:t>
            </a:r>
            <a:r>
              <a:rPr lang="ru-RU" sz="2000" dirty="0">
                <a:solidFill>
                  <a:srgbClr val="C00000"/>
                </a:solidFill>
              </a:rPr>
              <a:t>самых </a:t>
            </a:r>
            <a:r>
              <a:rPr lang="ru-RU" sz="2000" dirty="0" smtClean="0">
                <a:solidFill>
                  <a:srgbClr val="C00000"/>
                </a:solidFill>
              </a:rPr>
              <a:t>загадочных цивилизаций </a:t>
            </a:r>
            <a:r>
              <a:rPr lang="ru-RU" sz="2000" dirty="0">
                <a:solidFill>
                  <a:srgbClr val="C00000"/>
                </a:solidFill>
              </a:rPr>
              <a:t>мира, </a:t>
            </a:r>
            <a:r>
              <a:rPr lang="ru-RU" sz="2000" dirty="0" smtClean="0">
                <a:solidFill>
                  <a:srgbClr val="C00000"/>
                </a:solidFill>
              </a:rPr>
              <a:t>их</a:t>
            </a:r>
            <a:r>
              <a:rPr lang="ru-RU" sz="2000" dirty="0">
                <a:solidFill>
                  <a:srgbClr val="C00000"/>
                </a:solidFill>
              </a:rPr>
              <a:t>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>
                <a:solidFill>
                  <a:srgbClr val="C00000"/>
                </a:solidFill>
              </a:rPr>
              <a:t>знаковых и культовых сооружений. 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0868" y="3354932"/>
            <a:ext cx="4650361" cy="29831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В чём загадка 30-й параллели Земли?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30-я параллель. Линии Богов: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Кайлас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Китайская стена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Египетские пирамиды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Бермудский треугольник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Взгляд в глубь тысячелетий: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Шумеры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Ацтеки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Лемурия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94366" y="3354932"/>
            <a:ext cx="4650361" cy="29831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Атлантида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Гиперборея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Майя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Долины Инда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Пацифида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8" action="ppaction://hlinksldjump"/>
              </a:rPr>
              <a:t>Вавилон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9" action="ppaction://hlinksldjump"/>
              </a:rPr>
              <a:t>Безымянная колыбель человечества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0" action="ppaction://hlinksldjump"/>
              </a:rPr>
              <a:t>Документальные фильмы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1" action="ppaction://hlinksldjump"/>
              </a:rPr>
              <a:t>Дополнительная литература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54"/>
            <a:ext cx="12192000" cy="688535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55161"/>
            <a:ext cx="12192000" cy="670961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Взгляд в глубь тысячелетий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48200" y="926122"/>
            <a:ext cx="2895599" cy="67096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Майя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33347" y="996291"/>
            <a:ext cx="3783923" cy="56390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историю цивилизация Майя начинает со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тыс. до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н.э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полуострове Юкатан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близлежайшей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Мексики. Многие ученые утверждают, что поселения майя появились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задолго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указанных исторических дат и подтверждению этому служит календари исчисления,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начинаются с более раннего периода.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Упадком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этой древней цивилизации считаются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850-900 года нашей эры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середине прошлого века ученые, пытаясь расшифровать письменность майя, полностью опровергли теорию о том, что жители этой цивилизации были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миролюбивыми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спокойными. Их записи свидетельствуют о том, что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племена постоянно вступали в конфликты между собой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и не создали «единого государства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Единственным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общим местом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встречались племена,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пирамиды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которых совершали обряды и жертвоприношения. Причина краха цивилизации до сих пор остается неразгаданной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загадкой.</a:t>
            </a: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4583" y="1727141"/>
            <a:ext cx="6028091" cy="14228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народа религия была очень важна, 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поклонение богам было культом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приносили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жертву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только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Обладали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огромными знаниями в 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строномии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например,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календари майя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дошли до наших дней и их точность не перестает удивлять.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Майя таинственным образом покинули землю, и что конкретно произошло, пока не удалось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установить.</a:t>
            </a: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583" y="3414942"/>
            <a:ext cx="5936608" cy="322044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6512853" y="2251685"/>
            <a:ext cx="1345764" cy="12995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Рус, А.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Народ Майя / А. Рус. - Москва : Мысль, 1986. - 254 с. : ил.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0357" y="3813242"/>
            <a:ext cx="1602458" cy="22168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583" y="945939"/>
            <a:ext cx="774033" cy="87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7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54"/>
            <a:ext cx="12192000" cy="688535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55161"/>
            <a:ext cx="12192000" cy="670961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Взгляд в глубь тысячелетий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48200" y="926122"/>
            <a:ext cx="2895599" cy="67096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Долины Инда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79342" y="2251686"/>
            <a:ext cx="5283217" cy="44028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недавнего времени,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считалось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развитие цивилизаций в Индии произошло достаточно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поздно. 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же было удивление ученых обнаруживших остатки древнейшей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хараппской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цивилизации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долине Инда. Многие ученые полагали, что жители долины были шумерами, другие считали, что это были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индоарийцы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Но к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сожалению,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найдено никаких фактов достоверно определяющих происхождение обитателей этой местности. Единственно точно можно сказать, что жители долины изначально занимались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собирательством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лишь со временем стали заниматься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земледелием и скотоводством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Культура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харапской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цивилизации достаточно быстро развивалась и в скором времени местное население начали выстраивать торговые отношения с близлежайшими соседями.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о гибели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этой цивилизации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существует.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предположения, в которых говорится, что жители долины покинули свою родную местность из-за неблагоприятных природных условий или была захвачена враждебными племенами. </a:t>
            </a: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24" y="1508664"/>
            <a:ext cx="3321224" cy="204708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scene3d>
            <a:camera prst="perspectiveRight"/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5570" y="1952864"/>
            <a:ext cx="2952750" cy="195262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scene3d>
            <a:camera prst="perspectiveLeft"/>
            <a:lightRig rig="threePt" dir="t"/>
          </a:scene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862" y="4167665"/>
            <a:ext cx="4421177" cy="248691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scene3d>
            <a:camera prst="perspectiveBelow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50653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54"/>
            <a:ext cx="12192000" cy="688535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55161"/>
            <a:ext cx="12192000" cy="670961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Взгляд в глубь тысячелетий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48200" y="931881"/>
            <a:ext cx="2895599" cy="67096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ru-RU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6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Пацифида</a:t>
            </a:r>
            <a:endParaRPr lang="ru-RU" sz="1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3327" y="4691518"/>
            <a:ext cx="11716062" cy="204371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ученые считают, что Тихий океан скрывает в себе многие тайны, есть версия, что в нем погиб материк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Пацифида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 его существовании говорят не только эзотерики, но и исследователи, обнаруживающие следы древних цивилизаций.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Считается, что земля была населена настоящими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гигантами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рост которых доходил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пяти метров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то и выше. Подтвердить или опровергнуть эту информацию сейчас нельзя.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Подтверждением существования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Пацифиды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считаются гигантские каменные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статуи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моайя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находятся на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острове Пасхи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Ученым не удалось определить, какие изобретения древних цивилизаций, позволили изготовить такие огромные статуи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Есть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версий, объясняющих причину исчезновения материка и согласно самой достоверной из них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все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 в движении материковых плит, которое привело к тому, что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Пацифида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треснула и опустилась на дно океана. Считается, что остров Пасхи – часть, оставшаяся от древней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цивилизации.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368589" y="3205093"/>
            <a:ext cx="2590800" cy="13739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err="1">
                <a:solidFill>
                  <a:schemeClr val="tx1"/>
                </a:solidFill>
                <a:cs typeface="Aharoni" panose="02010803020104030203" pitchFamily="2" charset="-79"/>
              </a:rPr>
              <a:t>Долуханов</a:t>
            </a:r>
            <a:r>
              <a:rPr lang="ru-RU" sz="1100" dirty="0">
                <a:solidFill>
                  <a:schemeClr val="tx1"/>
                </a:solidFill>
                <a:cs typeface="Aharoni" panose="02010803020104030203" pitchFamily="2" charset="-79"/>
              </a:rPr>
              <a:t>, Г. Э.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cs typeface="Aharoni" panose="02010803020104030203" pitchFamily="2" charset="-79"/>
              </a:rPr>
              <a:t>1000 знаменитых чудес и загадок истории : удивительные факты, новые открытия, эксклюзивные интервью c историками / Г. Э. </a:t>
            </a:r>
            <a:r>
              <a:rPr lang="ru-RU" sz="1100" dirty="0" err="1">
                <a:solidFill>
                  <a:schemeClr val="tx1"/>
                </a:solidFill>
                <a:cs typeface="Aharoni" panose="02010803020104030203" pitchFamily="2" charset="-79"/>
              </a:rPr>
              <a:t>Долуханов</a:t>
            </a:r>
            <a:r>
              <a:rPr lang="ru-RU" sz="1100" dirty="0">
                <a:solidFill>
                  <a:schemeClr val="tx1"/>
                </a:solidFill>
                <a:cs typeface="Aharoni" panose="02010803020104030203" pitchFamily="2" charset="-79"/>
              </a:rPr>
              <a:t>. - Харьков : Клуб Семейного Досуга ; Белгород : Клуб семейного досуга, 2013. –  412с. : ил.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1489" y="1114378"/>
            <a:ext cx="1292310" cy="1935716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27" y="1989560"/>
            <a:ext cx="5361071" cy="2287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575" y="1710698"/>
            <a:ext cx="2175424" cy="163046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351" y="2681348"/>
            <a:ext cx="2874636" cy="191738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75336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290"/>
            <a:ext cx="12192000" cy="688535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55161"/>
            <a:ext cx="12192000" cy="670961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Взгляд в глубь тысячелетий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48200" y="917943"/>
            <a:ext cx="2895599" cy="67096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Вавилон</a:t>
            </a:r>
            <a:endParaRPr lang="ru-RU" sz="1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879" y="4075128"/>
            <a:ext cx="6254182" cy="26220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Вавилон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являлся самым богатым и могучим городом, который выделялся шедеврами человеческой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изобретательности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 все секреты древних цивилизаций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разгаданы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ученые смогли узнать много интересной информации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Большое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в Вавилоне имела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изделия, созданные этим народом, пользовались огромной популярностью. Этот город считают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«законодателем моды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известная достопримечательность того времени 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сады Вавилона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древних цивилизаций позволяли строить невероятные постройки, чего только стоит легендарная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Вавилонская башня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находилась в центре древнего города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393" y="1749845"/>
            <a:ext cx="5245768" cy="238444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1761969" y="2606099"/>
            <a:ext cx="1736559" cy="12841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Белявский, В. А.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Тайны Вавилона / Виталий Белявский. - Москва : Вече, 2001. - 349 с. : ил. - (Тайны древних цивилизаций). 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419" y="1184573"/>
            <a:ext cx="1491550" cy="2271396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812" y="1890267"/>
            <a:ext cx="2489297" cy="198528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6600" y="4396254"/>
            <a:ext cx="4441860" cy="222384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9815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54"/>
            <a:ext cx="12192000" cy="688535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55161"/>
            <a:ext cx="12192000" cy="670961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Взгляд в глубь тысячелетий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930316" y="926122"/>
            <a:ext cx="4331367" cy="67096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4000" b="1" dirty="0"/>
          </a:p>
          <a:p>
            <a:pPr algn="ctr"/>
            <a:r>
              <a:rPr lang="ru-RU" sz="1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Безымянная колыбель человечества</a:t>
            </a:r>
            <a:endParaRPr lang="ru-RU" sz="1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2403" y="1813910"/>
            <a:ext cx="6229664" cy="41563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 есть много уникальных сооружений, которые имеют мистическое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нет реальной возможности объяснить их происхождение.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Тайны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исчезнувших цивилизаций продолжают ставить в тупик многих ученых, которые стараются докопаться до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истины. Экстрасенсы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 люди, работающие с энергиями и имеющие возможность заглядывать в прошлое, уверяют, что древние цивилизации существовали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научные исследования раскрывают новые факты о таких древних цивилизациях как: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Хиттида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Месопотамия,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Ольмеки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Хетты, Шамбала,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Триопольская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цивилизация и многие другие.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Следы исчезнувших  цивилизаций появляются по всему миру в разных местах планеты. Любые сообщения о новых открытиях древних цивилизаций  дают шанс человечеству изменить будущее, изучив и поняв своё прошлое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74861" y="1261602"/>
            <a:ext cx="1813583" cy="12841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Варакин, А.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Тайны исчезнувших цивилизаций / А. Варакин, Л. </a:t>
            </a:r>
            <a:r>
              <a:rPr lang="ru-RU" sz="1100" dirty="0" err="1">
                <a:solidFill>
                  <a:schemeClr val="tx1"/>
                </a:solidFill>
              </a:rPr>
              <a:t>Зданович</a:t>
            </a:r>
            <a:r>
              <a:rPr lang="ru-RU" sz="1100" dirty="0">
                <a:solidFill>
                  <a:schemeClr val="tx1"/>
                </a:solidFill>
              </a:rPr>
              <a:t>. - Москва : </a:t>
            </a:r>
            <a:r>
              <a:rPr lang="ru-RU" sz="1100" dirty="0" err="1">
                <a:solidFill>
                  <a:schemeClr val="tx1"/>
                </a:solidFill>
              </a:rPr>
              <a:t>Рипол</a:t>
            </a:r>
            <a:r>
              <a:rPr lang="ru-RU" sz="1100" dirty="0">
                <a:solidFill>
                  <a:schemeClr val="tx1"/>
                </a:solidFill>
              </a:rPr>
              <a:t> Классик, 2002. - 475 с. : ил. - (Все загадки Земли).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3884" y="1705984"/>
            <a:ext cx="1320878" cy="2082466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sp>
        <p:nvSpPr>
          <p:cNvPr id="11" name="Прямоугольник 10"/>
          <p:cNvSpPr/>
          <p:nvPr/>
        </p:nvSpPr>
        <p:spPr>
          <a:xfrm>
            <a:off x="8574524" y="2685887"/>
            <a:ext cx="1813920" cy="14468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err="1">
                <a:solidFill>
                  <a:schemeClr val="tx1"/>
                </a:solidFill>
              </a:rPr>
              <a:t>Оппенхейм</a:t>
            </a:r>
            <a:r>
              <a:rPr lang="ru-RU" sz="1100" dirty="0">
                <a:solidFill>
                  <a:schemeClr val="tx1"/>
                </a:solidFill>
              </a:rPr>
              <a:t>, А. Лео.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Древняя Месопотамия : Портрет погибшей цивилизации / А. Лео </a:t>
            </a:r>
            <a:r>
              <a:rPr lang="ru-RU" sz="1100" dirty="0" err="1">
                <a:solidFill>
                  <a:schemeClr val="tx1"/>
                </a:solidFill>
              </a:rPr>
              <a:t>Оппенхейм</a:t>
            </a:r>
            <a:r>
              <a:rPr lang="ru-RU" sz="1100" dirty="0">
                <a:solidFill>
                  <a:schemeClr val="tx1"/>
                </a:solidFill>
              </a:rPr>
              <a:t> ; [пер. с англ. М.Н. Ботвинника ; </a:t>
            </a:r>
            <a:r>
              <a:rPr lang="ru-RU" sz="1100" dirty="0" err="1">
                <a:solidFill>
                  <a:schemeClr val="tx1"/>
                </a:solidFill>
              </a:rPr>
              <a:t>послесл</a:t>
            </a:r>
            <a:r>
              <a:rPr lang="ru-RU" sz="1100" dirty="0">
                <a:solidFill>
                  <a:schemeClr val="tx1"/>
                </a:solidFill>
              </a:rPr>
              <a:t>. М.А. </a:t>
            </a:r>
            <a:r>
              <a:rPr lang="ru-RU" sz="1100" dirty="0" err="1">
                <a:solidFill>
                  <a:schemeClr val="tx1"/>
                </a:solidFill>
              </a:rPr>
              <a:t>Дандамаева</a:t>
            </a:r>
            <a:r>
              <a:rPr lang="ru-RU" sz="1100" dirty="0">
                <a:solidFill>
                  <a:schemeClr val="tx1"/>
                </a:solidFill>
              </a:rPr>
              <a:t>]. - Москва : Наука, 1980. - 405 с.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574524" y="4211190"/>
            <a:ext cx="1813920" cy="10706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err="1">
                <a:solidFill>
                  <a:schemeClr val="tx1"/>
                </a:solidFill>
              </a:rPr>
              <a:t>Ахметшин</a:t>
            </a:r>
            <a:r>
              <a:rPr lang="ru-RU" sz="1100" dirty="0">
                <a:solidFill>
                  <a:schemeClr val="tx1"/>
                </a:solidFill>
              </a:rPr>
              <a:t>, Н. Х.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Врата Шамбалы / Н. Х. </a:t>
            </a:r>
            <a:r>
              <a:rPr lang="ru-RU" sz="1100" dirty="0" err="1">
                <a:solidFill>
                  <a:schemeClr val="tx1"/>
                </a:solidFill>
              </a:rPr>
              <a:t>Ахметшин</a:t>
            </a:r>
            <a:r>
              <a:rPr lang="ru-RU" sz="1100" dirty="0">
                <a:solidFill>
                  <a:schemeClr val="tx1"/>
                </a:solidFill>
              </a:rPr>
              <a:t>. - Москва : Вече, 2007. - 333 с. - (Тайны древних цивилизаций).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574524" y="5417904"/>
            <a:ext cx="1813920" cy="12841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Щербаков, В. И.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Атланты, боги и великаны : историко-антропологический аспект / Владимир Щербаков. - Москва : Вече, 2004. - 356 с. : ил. - (Тайны веков).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230" y="4227080"/>
            <a:ext cx="1339983" cy="2013901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5709" y="4293637"/>
            <a:ext cx="1288126" cy="1976454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0089" y="1784437"/>
            <a:ext cx="1319365" cy="2010586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23019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54"/>
            <a:ext cx="12192000" cy="688535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55161"/>
            <a:ext cx="12192000" cy="670961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Документальные фильмы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37411" y="1023214"/>
            <a:ext cx="11117178" cy="5737693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Куда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пропали древние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цивилизации? Новые открытия.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Археологические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находки.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www.youtube.com/watch?v=2PmowNbTwjM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Тайна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гибели древних высокоразвитых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цивилизаций.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www.youtube.com/watch?v=cWzPkH6_YOE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Тайны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древних цивилизаций: Под Великой Пирамидой.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(Документальный фильм).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www.youtube.com/watch?v=s-svkkLfHIQ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Правда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древней Руси — ВЫСОКИЕ ТЕХНОЛОГИИ ДРЕВНИХ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ЦИВИЛИЗАЦИЙ.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www.youtube.com/watch?v=WqsVXFUVIu4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Секретная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археология | Загадочные артефакты древних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цивилизаций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www.youtube.com/watch?v=YNOCc-rB9tA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ОТКРОВЕНИЯ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АТЛАНТИДЕ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Тайны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Ссылка: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www.youtube.com/watch?v=6JVBGRLhFEI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Древний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Египет. История,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Ссылка: </a:t>
            </a:r>
            <a:r>
              <a:rPr lang="en-US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www.youtube.com/watch?v=X2tg63uPMeM</a:t>
            </a:r>
            <a:endParaRPr lang="ru-RU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Великие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тайны. Великие тайны исчезнувших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цивилизаций.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www.youtube.com/watch?v=QW4IH8pXnIs</a:t>
            </a:r>
            <a:endParaRPr lang="ru-RU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Раса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исполинов. Великаны, циклопы, древние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цивилизации.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Ссылка: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www.youtube.com/watch?v=eGJhuR-CgJE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Тайны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древних империй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цивилизации.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Ссылка: </a:t>
            </a:r>
            <a:r>
              <a:rPr lang="en-US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www.youtube.com/watch?v=5saKt9uGx5k</a:t>
            </a:r>
            <a:endParaRPr lang="ru-RU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118108" y="942594"/>
            <a:ext cx="939362" cy="1981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74503" y="4828931"/>
            <a:ext cx="967104" cy="20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54"/>
            <a:ext cx="12192000" cy="688535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55161"/>
            <a:ext cx="12192000" cy="670961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литература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62526" y="1036086"/>
            <a:ext cx="10202779" cy="5737693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Бацалев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В.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Тайны городов-призраков / В.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Бацалев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Москва : Вече, 2000. - 412 с. : ил. –  (Тайны древних цивилизаций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Бонгард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-Левин, Г. М.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Древнеиндийская цивилизация / Г. М.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Бонгард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-Левин ; Рос.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наук, Московский государственный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им. М.В. Ломоносова. – 2-е изд.,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- Москва : Наука, 1993. - 317 с. : ил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Боннар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Андре.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Греческая цивилизация: От Илиады до Парфенона / А.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Боннар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Москва : Искусство, 1992. - 266 с. : ил.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Всемирная история. Век железа. Древнейшие цивилизации Востока / отв.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Ю.Г. Хацкевич. - Москва : АСТ ; Минск 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Харвест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2000. - 759 с. : ил.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мира / Аргументы и факты ; [гл. ред. М. Аксенова]. – Москва : Мир энциклопедий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Аванта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Астрель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2012. – 93 с. : ил. - (Сокровища мировой цивилизации).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Джеймс, П.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Римская цивилизация / П. Джеймс. - Москва 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Фаир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-Пресс, 2000. - 269 с. : ил. - (Грандиозный мир).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Емельянов, Ю. В.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Рождение и гибель цивилизаций / Юрий Емельянов. - Москва : Вече, 2012. - 351 с. : карты. –  (Великие тайны истории).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Занимательная история . [В 2 ч.]. Ч. 1 : Зарубежная история. Древний мир и Средневековье [Электронный ресурс]. – Москва : Диполь, 2007. - 1 электрон. опт. диск (CD-ROM). 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13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54"/>
            <a:ext cx="12192000" cy="688535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55161"/>
            <a:ext cx="12192000" cy="670961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литература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62526" y="1036086"/>
            <a:ext cx="10202779" cy="5737693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Занимательная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. [В 2 ч.]. Ч. 2 : Зарубежная история. Новое и новейшее время[Электронный ресурс]. – Москва : Диполь, 2007. - 1 электрон. опт. диск (CD-ROM).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человечества. [В 2 т.] Т.1 : Доисторические времена и начала цивилизации / [под ред. З.Я. Де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Лаата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Москва : Юнеско, 2003. - 681 с. : ил.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Кондратьев, С. В.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мировых цивилизаций. Ч. 2. Эпоха модернизаций [Электронный ресурс] / С. В. Кондратьев. - Москва : Новый Диск, 2006. - 1 электрон. опт. диск (CD-ROM).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Кукал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Великие загадки Земли : Атлантида в свете современных знаний ; Загадка бермудского треугольника /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Зденек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Кукал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[ред. М. Н.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Бродовской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; пер. с чешского И. И. Попа и Ю. И.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Ритчика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Москва : Прогресс, 1988. - 395 с. : ил.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Прозоров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 Р.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Варяжская Русь. Наша славянская Атлантида : [для старшего школьного возраста] / Лев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Прозоров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Москва : Яуза-пресс, 2013. - 248 с.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Прокопенко, И. С.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Тайны пришельцев / Игорь Прокопенко. - Москва 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2016. – 494 с.  – (Военная тайна с Игорем Прокопенко. Коллекция).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Рерих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 К.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 великих тайн космоса [Звукозапись : Электронный ресурс] : аудиокнига / Н. Рерих ; читает И.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Ерисанова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Москва 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Ардис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2006. - 1 электрон. опт. диск (CD-ROM) – (Антология мысли). </a:t>
            </a: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0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54"/>
            <a:ext cx="12192000" cy="688535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55161"/>
            <a:ext cx="12192000" cy="670961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литература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94610" y="1023214"/>
            <a:ext cx="10202779" cy="5737693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Ситчин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Потерянные царства / З.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Ситчин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пер. с англ. Ю.Я. Гольдберга. - Москва 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2007. - 408 с. : ил. - (Хроники Человечества).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Солодовников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 В.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Тайна пирамид или Все пути ведут к Атлантиде / Станислав Солодовников, Д. С.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Солодовникова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Минск : Современное слово, 2002. - 220 с. : ил.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Субботин, Н. В.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бермудский треугольник : репортаж из самой знаменитой аномальной зоны страны / Н. В. Субботин. - Москва 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2009. - 478 с. : ил. - (Библиотека современных исследований).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Уитлок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Майя : быт, религия. культура / Р.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Уитлок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[пер. с англ. О. Федяева]. - Москва 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Центрполиграф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2005. - 190 с. : ил.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Хокинс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Стоунхенджа до инков / Д.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Хокинс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пер. с англ. П. Гурова. - Москва : Вече, 2004. - 378 с. : ил. - (Великие тайны).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Хэнкок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затонувших цивилизаций /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Грэм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Хэнкок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[пер. с англ.: А. А.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Помогайбо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 А. Ефимов]. - Москва : Вече, 2008. - 638 с. : ил., карты.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Хэнкок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Зеркало небес, или Поиск пропавшей цивилизации / Г.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Хэнкок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Москва : Вече, 2000. - 413 с. - (Тайны древних цивилизаций). </a:t>
            </a: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16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54"/>
            <a:ext cx="12192000" cy="688535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55161"/>
            <a:ext cx="12192000" cy="670961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литература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94610" y="1208637"/>
            <a:ext cx="10202779" cy="2717767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Цивилизации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Древнего мира / авт. текста Ф.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Перруден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пер. с фр. Ю. Гусева. – Изд. 6-е, обновленное. - Москва : Махаон, 2008. - 123 с. : ил. - (Детская энциклопедия "Махаон").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Чизхолм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Ранние цивилизации : [для младшего и среднего школьного возраста] / Джейн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Чизхолм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Энн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Миллард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пер. с англ. А. М. Голова ; ил. Й. Джексон. - [Изд. 2-е]. - Москва 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Росмэн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1994. – 95 с. : ил. –(Иллюстрированная мировая история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Штоль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В.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Мифы древности / Г. В.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Штоль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[пер. с нем. В. И. Покровского, П. А. Медведева]. - Минск : Современная школа, 2007. – 495 с. : ил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47" y="4173229"/>
            <a:ext cx="4726406" cy="24733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73" y="4173229"/>
            <a:ext cx="4160921" cy="24733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048" y="4155538"/>
            <a:ext cx="3276600" cy="247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2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0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54"/>
            <a:ext cx="12192000" cy="688535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55161"/>
            <a:ext cx="12192000" cy="670961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чём загадка 30-й параллели Земли? 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64" y="2780677"/>
            <a:ext cx="7057798" cy="3836691"/>
          </a:xfr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124074" y="5967858"/>
            <a:ext cx="5714553" cy="6367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условная линия на земле. Но она особенная.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древности на ней построены многие известные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мегалиты,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сооружения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города.</a:t>
            </a: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3373" y="1122151"/>
            <a:ext cx="7852780" cy="139244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Параллели и меридианы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условные линии на поверхности Земли, образующие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сетку географических координат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в древности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координат не существовало и большинство географических открытий было совершено вслепую. Хотя тут следует сделать поправку: системы географических координат не было у нашей цивилизации. Зато она была у древних - египтян, шумеров, китайцев, майя, получивших эти сокровенные знания от богов.</a:t>
            </a: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1243" y="1122151"/>
            <a:ext cx="3177384" cy="2470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97190">
            <a:off x="6309485" y="3888046"/>
            <a:ext cx="2335553" cy="152290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90432">
            <a:off x="9002633" y="3860130"/>
            <a:ext cx="2758285" cy="185255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967" y="5727415"/>
            <a:ext cx="774033" cy="87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8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35430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5915207"/>
            <a:ext cx="12192000" cy="93088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30-я параллель древних цивилизаций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06279" y="3803066"/>
            <a:ext cx="6236368" cy="2112141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«Некоторые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цивилизации, современные или уже исчезнувшие, умели или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ещё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умеют лучше нас разрешать проблемы, хотя мы старались добиться тех же самых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результатов».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Клод Леви-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Строс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7692190" y="180473"/>
            <a:ext cx="4499810" cy="1391653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материала, монтаж, дизайн:</a:t>
            </a:r>
          </a:p>
          <a:p>
            <a:pPr algn="ctr"/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зав. сектором интеллект-центра </a:t>
            </a:r>
          </a:p>
          <a:p>
            <a:pPr algn="ctr"/>
            <a:r>
              <a:rPr lang="ru-RU" sz="1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Романова Е.В.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литературы:</a:t>
            </a:r>
          </a:p>
          <a:p>
            <a:pPr algn="ctr"/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лавный библиотекарь интеллект-центра </a:t>
            </a:r>
          </a:p>
          <a:p>
            <a:pPr algn="ctr"/>
            <a:r>
              <a:rPr lang="ru-RU" sz="1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Урюпина Д.Н. </a:t>
            </a:r>
            <a:endParaRPr lang="ru-RU" sz="1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30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54"/>
            <a:ext cx="12192000" cy="68853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796" y="3071533"/>
            <a:ext cx="3627502" cy="244856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357272" y="1208637"/>
            <a:ext cx="5603630" cy="15488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боги разделили небо над нашей планетой на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зоны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северную, центральную и южную. Линии раздела прошли по 30-м параллелям северной и южной широты.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30-й параллели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древние цивилизации строили грандиозные мегалиты и священные города. Кто и зачем надоумил людей на это? Откуда у них взялись знания и технологии для строительства?</a:t>
            </a: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255161"/>
            <a:ext cx="12192000" cy="670961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30-я параллель. Линии Богов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9277" y="5065295"/>
            <a:ext cx="5603630" cy="14654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когда-нибудь задавались вопросом, что связывает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египетские пирамиды, Великую Китайскую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стену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Бермудский треугольник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к ним примыкают священная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Кайлас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Индии и древние города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Гелиополь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Эриду,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Персеполь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Лхаса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Не знаете? Тогда попробуйте нанести все эти объекты на карту — и ответ придет сам собой: все они расположены на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30-й параллели…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453" y="1266340"/>
            <a:ext cx="2432077" cy="24028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68" y="4094187"/>
            <a:ext cx="3598934" cy="239200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124" y="2108643"/>
            <a:ext cx="2921050" cy="20735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9440" y="948013"/>
            <a:ext cx="774033" cy="87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2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54"/>
            <a:ext cx="12192000" cy="688535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55161"/>
            <a:ext cx="12192000" cy="670961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30-я параллель. Линии Богов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9454" y="1328670"/>
            <a:ext cx="6819900" cy="17319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 smtClean="0"/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южной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широте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30-й параллели находится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долина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Наска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насколько знаменитая, настолько же и загадочная.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Огромные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стилизованные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птиц разных видов, обезьяны, касатки, паука, ящерицы и даже людей занимают плато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площадью 500 кв. км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археологи не могли пройти мимо очевидной мысли: огромные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изображения (некоторые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достигают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длину 10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км.!)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создавались для того, чтобы любоваться ими с воздуха. Ведь, как показывают снимки из космоса, они видны с высоты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920 км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9454" y="5615353"/>
            <a:ext cx="4314702" cy="10049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30-я параллель северной широты, похоже, имела гораздо большее значение. Вдоль нее были построены священные города древности от Тибета до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Египта.</a:t>
            </a: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4237" y="1208636"/>
            <a:ext cx="3360279" cy="2520209"/>
          </a:xfr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2194" y="4543042"/>
            <a:ext cx="3576638" cy="207726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11" y="3369227"/>
            <a:ext cx="3910135" cy="213616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4463396" y="3402999"/>
            <a:ext cx="2428228" cy="7990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Предположительно,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построена для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древнего космодрома.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30733" y="5646413"/>
            <a:ext cx="2976808" cy="9895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Калашников, В. И.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Чудеса света : [по странам и континентам : для старшего школьного возраста] /В. Калашников. - Москва : Белый город, 2008. - 359 с. : ил. – (Энциклопедия тайн и загадок</a:t>
            </a:r>
            <a:r>
              <a:rPr lang="ru-RU" sz="1100" dirty="0" smtClean="0">
                <a:solidFill>
                  <a:schemeClr val="tx1"/>
                </a:solidFill>
              </a:rPr>
              <a:t>).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6807" y="2771605"/>
            <a:ext cx="1703776" cy="247950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950" y="4177755"/>
            <a:ext cx="2482516" cy="1264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7936" y="2890043"/>
            <a:ext cx="774033" cy="8772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129" y="4841361"/>
            <a:ext cx="774033" cy="87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2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54"/>
            <a:ext cx="12192000" cy="688535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55161"/>
            <a:ext cx="12192000" cy="670961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30-я параллель. Линии Богов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48492" y="1746338"/>
            <a:ext cx="2974757" cy="46292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Индийскую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гору Кайлас, лежащую на 30-й параллели,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четырех религий: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индуисты, буддисты,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джайны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последователи древнего тибетского учения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Бон,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считают святейшим местом на планете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Земля. Здесь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живут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 Шива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одна из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 Будды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заодно располагается вход в мистическую страну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Шамбалу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горы остается под вопросом. Например, монахи утверждают, что Кайлас достигает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6 666 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ученые называют цифру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6 714 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Кроме того, Кайлас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"дышит"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гора то "растет", то "падает", а потому ее высота меняется за год на несколько десятков метров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/>
              <a:t> </a:t>
            </a: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37221" y="925812"/>
            <a:ext cx="2117558" cy="67096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Кайлас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4764" y="5973797"/>
            <a:ext cx="8280169" cy="6526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загадка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Кайласа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его склоны, похожие на вогнутые каменные зеркала высотой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1 800 м. Они, по мнению некоторых ученых, способны влиять на ход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времени.</a:t>
            </a: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0759" y="2406876"/>
            <a:ext cx="5293070" cy="3308169"/>
          </a:xfrm>
          <a:prstGeom prst="rect">
            <a:avLst/>
          </a:prstGeom>
          <a:ln w="34925">
            <a:solidFill>
              <a:schemeClr val="accent2">
                <a:lumMod val="75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649" y="1614198"/>
            <a:ext cx="3492719" cy="2059191"/>
          </a:xfrm>
          <a:prstGeom prst="rect">
            <a:avLst/>
          </a:prstGeom>
          <a:ln w="34925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250557" y="4214055"/>
            <a:ext cx="2236713" cy="707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Древние цивилизации</a:t>
            </a:r>
            <a:r>
              <a:rPr lang="en-US" sz="1100" dirty="0">
                <a:solidFill>
                  <a:schemeClr val="tx1"/>
                </a:solidFill>
              </a:rPr>
              <a:t> = Ancient Civilizations / </a:t>
            </a:r>
            <a:r>
              <a:rPr lang="ru-RU" sz="1100" dirty="0" err="1">
                <a:solidFill>
                  <a:schemeClr val="tx1"/>
                </a:solidFill>
              </a:rPr>
              <a:t>ред</a:t>
            </a:r>
            <a:r>
              <a:rPr lang="en-US" sz="1100" dirty="0">
                <a:solidFill>
                  <a:schemeClr val="tx1"/>
                </a:solidFill>
              </a:rPr>
              <a:t>. </a:t>
            </a:r>
            <a:r>
              <a:rPr lang="ru-RU" sz="1100" dirty="0">
                <a:solidFill>
                  <a:schemeClr val="tx1"/>
                </a:solidFill>
              </a:rPr>
              <a:t>Г. М. </a:t>
            </a:r>
            <a:r>
              <a:rPr lang="ru-RU" sz="1100" dirty="0" err="1">
                <a:solidFill>
                  <a:schemeClr val="tx1"/>
                </a:solidFill>
              </a:rPr>
              <a:t>Бонгард</a:t>
            </a:r>
            <a:r>
              <a:rPr lang="ru-RU" sz="1100" dirty="0">
                <a:solidFill>
                  <a:schemeClr val="tx1"/>
                </a:solidFill>
              </a:rPr>
              <a:t>-Левин. - Москва : Мысль, 1989. - 479 с. : ил.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57" y="1860616"/>
            <a:ext cx="1445895" cy="2126316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71" y="5163694"/>
            <a:ext cx="774033" cy="87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8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060"/>
            <a:ext cx="12192000" cy="688535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55161"/>
            <a:ext cx="12192000" cy="670961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30-я параллель. Линии Богов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14166" y="4444040"/>
            <a:ext cx="5023042" cy="223434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то что параллели и меридианы - линии условные, именно 30-ю параллель можно увидеть из космоса. Правда, с очень небольшой орбиты, в условиях хорошей видимости и лишь на территории Китая, где ее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контур "обвели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строители Великой Китайской стены. Это монументальное сооружение длиной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8 851,8 км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по праву считать величайшим достижением мировой цивилизации, главные тайны которого до сих пор не разгаданы.</a:t>
            </a: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140873" y="873053"/>
            <a:ext cx="3910254" cy="67096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Китайская стена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4765" y="4444040"/>
            <a:ext cx="6344636" cy="21824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аномальных явлений считают это миллионное захоронение не чем иным, как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огромной батареей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Но тогда сразу возникает вопрос: что и каким образом она питала? Известно, что любое физическое тело обладает электрическим потенциалом, а планета Земля - в первую очередь. Великая Китайская стена была построена не где-нибудь, а в месте истекания этого потенциала к северу и югу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мнению ученых, внешние стены монумента можно использовать в качестве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двухпроводной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ним предположительно пускали сигнал, который менял структуру естественного электромагнитного поля Земли и посылал информацию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комплекс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межгалактической связи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Гизе…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63" y="1690688"/>
            <a:ext cx="3410159" cy="235787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497" y="1710098"/>
            <a:ext cx="3774711" cy="233846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5733461" y="2442661"/>
            <a:ext cx="1998256" cy="10767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Малявин, В. В.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Китайская цивилизация / В. Малявин. - Москва : </a:t>
            </a:r>
            <a:r>
              <a:rPr lang="ru-RU" sz="1100" dirty="0" err="1">
                <a:solidFill>
                  <a:schemeClr val="tx1"/>
                </a:solidFill>
              </a:rPr>
              <a:t>Астрель</a:t>
            </a:r>
            <a:r>
              <a:rPr lang="ru-RU" sz="1100" dirty="0">
                <a:solidFill>
                  <a:schemeClr val="tx1"/>
                </a:solidFill>
              </a:rPr>
              <a:t> : Дизайн. Информация. Картография, 2000. - 627 с. : ил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703" y="1939490"/>
            <a:ext cx="1380841" cy="21041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936" y="3609945"/>
            <a:ext cx="774033" cy="87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7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56"/>
            <a:ext cx="12192000" cy="688535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55161"/>
            <a:ext cx="12192000" cy="670961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30-я параллель. Линии Богов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86789" y="4247017"/>
            <a:ext cx="9216157" cy="24819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в действительности строилось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"седьмое чудо света",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можем только предполагать.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согласно гипотезе об инопланетном передатчике,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вершина главной пирамиды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Хеопса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использовалась в качестве точки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космической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энергоинформации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сформированной в виде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спирали, направленной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вниз. Ученым известно, что пирамидальные конструкции являются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генераторами энергетического поля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параметры которого традиционной наукой до сих пор не определены. Ввиду этих выявленных эффектов над комплексом в Гизе запрещены полеты любых летательных аппаратов: над пирамидами слишком часто отказывают навигационные приборы и двигатели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бы ни строились пирамиды в Египте, их создатели знали длину экватора и продолжительность года с точностью до нескольких знаков после запятой. Им были известны протяженность земной орбиты, удельный вес Земли, 26000-годичный цикл равноденствия, ускорение силы тяжести и скорость света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и расположение пирамид именно на 30-й параллели говорит о том, что строительство было тщательно географически выверено...</a:t>
            </a: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456073" y="896807"/>
            <a:ext cx="5279853" cy="67096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Египетские пирамиды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3112" y="1885743"/>
            <a:ext cx="5610710" cy="10439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Учеными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давно опровергнута теория египтологов XIX века, считавших, что пирамиды - это грандиозные гробницы, построенные фараонами еще при жизни. Ведь ни в одной из пирамид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нашли тело того фараона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приказу которого она была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построена.</a:t>
            </a: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82" y="1125911"/>
            <a:ext cx="774033" cy="8772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6792" y="1656088"/>
            <a:ext cx="3106154" cy="179574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669" y="2099450"/>
            <a:ext cx="3027177" cy="201417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451182" y="5422838"/>
            <a:ext cx="2046383" cy="12359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Фарлонг, Д.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</a:rPr>
              <a:t>Стоунхендж и пирамиды Египта : ключи от храма жизни / Д. Фарлонг. - Москва : Вече, 1999. - 398 с. : ил. - (Тайны древних цивилизаций).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07" y="3167599"/>
            <a:ext cx="1379344" cy="2089233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906" y="2880386"/>
            <a:ext cx="2047708" cy="15306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336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56"/>
            <a:ext cx="12192000" cy="688535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55161"/>
            <a:ext cx="12192000" cy="670961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30-я параллель. Линии Богов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4780" y="5002655"/>
            <a:ext cx="11614452" cy="17361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каждым годом появляются десятки новых теорий о том, кто построил египетские пирамиды, но основные версии уже давно укрепились среди историков и ученых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Сегодня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Египта можно обнаружить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комплексов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пирамид. Основу составляют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самых больших пирамиды пустыни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Гиза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стальные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пирамиды небольшие, так как они строились гораздо позже в виде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усыпальниц для фараонов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даже они несут большую историческую значимость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иначе, пирамиды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построены людьми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вопрос в том,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именно они это сделали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Ученые до сих пор приводят новые версии произошедшего и ищут ответы на вопросы: каким образом люди, не имеющие никакой техники под рукой, откалывали огромные блоки от скал и делали это максимально ровно? Что использовалось для того, чтобы поднять эти блоки на самые верхние уровни пирамиды? Эти и прочие вопросы до сих пор остаются без ответа.</a:t>
            </a: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456073" y="896807"/>
            <a:ext cx="5279853" cy="67096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Египетские пирамиды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96462" y="2222370"/>
            <a:ext cx="4102769" cy="26245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пирамидах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писал древнегреческий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 Геродот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Именно его объяснение появления пирамид в Египте считается самым достоверным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официальным: «…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трудящихся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создавали пирамиду высотой 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147 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даже не подозревали о том, что однажды она станет чудом света. Предположительно, египтяне поднимали блоки при помощи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самодельных установок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напоминающих краны. Также использовалась ручная сила и сила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быков».</a:t>
            </a:r>
            <a:endParaRPr lang="ru-RU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8866" y="1172127"/>
            <a:ext cx="774033" cy="87723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1646" y="1732106"/>
            <a:ext cx="3968861" cy="247666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015" y="2442808"/>
            <a:ext cx="3733490" cy="240411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4487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4612</Words>
  <Application>Microsoft Office PowerPoint</Application>
  <PresentationFormat>Произвольный</PresentationFormat>
  <Paragraphs>301</Paragraphs>
  <Slides>30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30-я параллель древних цивилизаций</vt:lpstr>
      <vt:lpstr>Презентация PowerPoint</vt:lpstr>
      <vt:lpstr>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30-я параллель древних цивилизаций</dc:title>
  <dc:creator>Полонская</dc:creator>
  <cp:lastModifiedBy>Алдонина</cp:lastModifiedBy>
  <cp:revision>90</cp:revision>
  <dcterms:created xsi:type="dcterms:W3CDTF">2018-01-15T07:41:13Z</dcterms:created>
  <dcterms:modified xsi:type="dcterms:W3CDTF">2018-04-10T11:23:55Z</dcterms:modified>
</cp:coreProperties>
</file>